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a93d4b87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1a93d4b87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63d017ba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63d017ba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a93d4b87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a93d4b87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a93d4b87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1a93d4b87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bcf5fd66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bcf5fd66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64bb2a5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d64bb2a5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a93d4b87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1a93d4b87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a93d4b87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1a93d4b87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a93d4b87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a93d4b87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a93d4b87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a93d4b87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a93d4b87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a93d4b87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a93d4b87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a93d4b87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a93d4b87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a93d4b87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a93d4b87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1a93d4b87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a93d4b87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a93d4b87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P-Net(Proposal Network): Produces multiple candidate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R-Net(Refine Network): Reduces the number of candidates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O-Net(Output Network): </a:t>
            </a:r>
            <a:r>
              <a:rPr lang="en"/>
              <a:t>Provides the final output with key-points such as eyes, nose, etc.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a93d4b87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a93d4b87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ybinman@bu.edu" TargetMode="External"/><Relationship Id="rId4" Type="http://schemas.openxmlformats.org/officeDocument/2006/relationships/hyperlink" Target="mailto:pragyas@bu.edu" TargetMode="External"/><Relationship Id="rId5" Type="http://schemas.openxmlformats.org/officeDocument/2006/relationships/hyperlink" Target="mailto:rashan@bu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11" Type="http://schemas.openxmlformats.org/officeDocument/2006/relationships/image" Target="../media/image18.png"/><Relationship Id="rId10" Type="http://schemas.openxmlformats.org/officeDocument/2006/relationships/image" Target="../media/image10.png"/><Relationship Id="rId12" Type="http://schemas.openxmlformats.org/officeDocument/2006/relationships/image" Target="../media/image5.png"/><Relationship Id="rId9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22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Towards an Efficient Face Searching Algorithm: Addressing Real-World Challenges </a:t>
            </a:r>
            <a:endParaRPr sz="3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Large-Scale Face Matching</a:t>
            </a:r>
            <a:endParaRPr sz="3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(SegaFace)</a:t>
            </a:r>
            <a:endParaRPr sz="3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66975" y="3238175"/>
            <a:ext cx="8520600" cy="17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165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Yuanbin Man (</a:t>
            </a:r>
            <a:r>
              <a:rPr lang="en" sz="5165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ybinman@bu.edu</a:t>
            </a:r>
            <a:r>
              <a:rPr lang="en" sz="5165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5165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165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Pragya Sen (</a:t>
            </a:r>
            <a:r>
              <a:rPr lang="en" sz="5165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pragyas@bu.edu</a:t>
            </a:r>
            <a:r>
              <a:rPr lang="en" sz="5165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5165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165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Rashanjot Kaur (</a:t>
            </a:r>
            <a:r>
              <a:rPr lang="en" sz="5165" u="sng">
                <a:solidFill>
                  <a:schemeClr val="hlink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rashan@bu.edu</a:t>
            </a:r>
            <a:r>
              <a:rPr lang="en" sz="5165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5165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165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165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Dec. 2024</a:t>
            </a:r>
            <a:endParaRPr sz="5165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Face Matching Methodology: Indexing and Similarity Searching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76200" y="789125"/>
            <a:ext cx="3875400" cy="42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2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FAISS (</a:t>
            </a:r>
            <a:r>
              <a:rPr b="1" i="1" lang="en" sz="322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Facebook</a:t>
            </a:r>
            <a:r>
              <a:rPr b="1" lang="en" sz="322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AI Similarity Search)</a:t>
            </a:r>
            <a:r>
              <a:rPr lang="en" sz="322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 optimized library for similarity search that enables high-speed, large-scale embedding comparisons.</a:t>
            </a:r>
            <a:endParaRPr sz="322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432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127"/>
              <a:buFont typeface="Times New Roman"/>
              <a:buChar char="●"/>
            </a:pPr>
            <a:r>
              <a:rPr b="1" lang="en" sz="264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Indexing Technique:</a:t>
            </a:r>
            <a:r>
              <a:rPr lang="en" sz="264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4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Structure embeddings using a combination of </a:t>
            </a:r>
            <a:r>
              <a:rPr i="1" lang="en" sz="2442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IVF (Inverted File Index) and PQ (Product Quantization)</a:t>
            </a:r>
            <a:r>
              <a:rPr i="1" lang="en" sz="244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" sz="244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" sz="244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4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Multi-level index that partitions the embedding space, reducing the number of comparisons required by clustering similar embeddings together. </a:t>
            </a:r>
            <a:br>
              <a:rPr lang="en" sz="244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4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Product quantization further compresses each embedding to reduce storage requirements, making the system both memory and speed efficient.</a:t>
            </a:r>
            <a:endParaRPr sz="244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432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127"/>
              <a:buFont typeface="Times New Roman"/>
              <a:buChar char="●"/>
            </a:pPr>
            <a:r>
              <a:rPr b="1" lang="en" sz="264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Approximate Nearest Neighbor Search:</a:t>
            </a:r>
            <a:r>
              <a:rPr lang="en" sz="264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 sz="244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quickly identify the most similar embeddings, we apply </a:t>
            </a:r>
            <a:r>
              <a:rPr b="1" i="1" lang="en" sz="2442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 search</a:t>
            </a:r>
            <a:r>
              <a:rPr i="1" lang="en" sz="244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" sz="244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" sz="244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4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The IVF-PQ index enables efficient search by approximating the nearest neighbors, significantly reducing search time compared to </a:t>
            </a:r>
            <a:r>
              <a:rPr b="1" lang="en" sz="2442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brute-force</a:t>
            </a:r>
            <a:r>
              <a:rPr lang="en" sz="244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methods. </a:t>
            </a:r>
            <a:br>
              <a:rPr lang="en" sz="244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442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For each query, only a subset of the dataset is compared, accelerating the retrieval process without sacrificing much accuracy.</a:t>
            </a:r>
            <a:endParaRPr sz="2442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400" y="885550"/>
            <a:ext cx="5064601" cy="24275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4973550" y="697700"/>
            <a:ext cx="3426000" cy="3693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marR="1143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conda install -c pytorch faiss-gpu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176" y="3123575"/>
            <a:ext cx="3157898" cy="201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22"/>
          <p:cNvCxnSpPr/>
          <p:nvPr/>
        </p:nvCxnSpPr>
        <p:spPr>
          <a:xfrm flipH="1">
            <a:off x="6655350" y="3372350"/>
            <a:ext cx="2039400" cy="29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22"/>
          <p:cNvSpPr txBox="1"/>
          <p:nvPr/>
        </p:nvSpPr>
        <p:spPr>
          <a:xfrm>
            <a:off x="7022000" y="3219350"/>
            <a:ext cx="9144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3073" y="3726821"/>
            <a:ext cx="1717250" cy="7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Face Matching Methodology: Dynamic Matching Thresholds</a:t>
            </a:r>
            <a:endParaRPr/>
          </a:p>
        </p:txBody>
      </p:sp>
      <p:sp>
        <p:nvSpPr>
          <p:cNvPr id="166" name="Google Shape;166;p23"/>
          <p:cNvSpPr txBox="1"/>
          <p:nvPr>
            <p:ph idx="1" type="body"/>
          </p:nvPr>
        </p:nvSpPr>
        <p:spPr>
          <a:xfrm>
            <a:off x="141725" y="1017725"/>
            <a:ext cx="8690700" cy="40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 Calibration: </a:t>
            </a:r>
            <a:b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a validation dataset, we perform threshold calibration to determine optimal thresholds across various conditions. 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For instance, lower thresholds are applied for images with significant variations (e.g., low light conditions or partial occlusions), while higher thresholds are used for clear, well-lit images. 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Adaptive Matching: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During face matching, the system evaluates each query image’s characteristics (e.g., brightness, contrast) and dynamically adjusts the threshold accordingly. 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This adaptive approach minimizes errors by allowing more lenient matching for challenging images while maintaining strict thresholds for clearer images, balancing precision and recall.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Face Matching Methodology: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Scalability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Enhancement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Processing: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For batch face searches, such as real-time video analysis or large photo collections, we group queries and perform searches in parallel. 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This improves throughput and reduces latency by maximizing resource utilization.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Caching and Embedding Update Strategies: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For frequently queried faces, we employ caching to store recent embeddings and results, reducing redundant calculations. 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Embedding updates are scheduled periodically to ensure accuracy without overwhelming the system with continuous re-computation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243125" y="21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Face Matching Methodology: Evaluation and 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97" y="919459"/>
            <a:ext cx="6059974" cy="23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>
            <p:ph idx="1" type="body"/>
          </p:nvPr>
        </p:nvSpPr>
        <p:spPr>
          <a:xfrm>
            <a:off x="220275" y="3175050"/>
            <a:ext cx="4635000" cy="3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Table: T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result comparison between five machine learning algorithms.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5999025" y="959750"/>
            <a:ext cx="3015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Five machine learning algorithms have been applied to this fresh dataset.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MTCNN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achieved the best accuracy, precision, recall, and F1-Score amongst the five algorithms.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220275" y="3441775"/>
            <a:ext cx="83556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MTCNN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achieved </a:t>
            </a:r>
            <a:r>
              <a:rPr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96.2%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accuracy as compared to Cascaded CNN &amp; Deep CNN with 71% and 70% accuracy respectively.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found 68% accuracy in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65% accuracy on the Haar-Cascade classifier boosted with Gaussian Features.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75" y="3119825"/>
            <a:ext cx="3533275" cy="190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4681625" y="1077650"/>
            <a:ext cx="4359900" cy="35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Regarding the </a:t>
            </a:r>
            <a:r>
              <a:rPr b="1"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end-to-end latency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(face detection, feature extraction, and searching via Faiss), it remains </a:t>
            </a:r>
            <a:r>
              <a:rPr b="1"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nearly constant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demonstrating the capability to handle l</a:t>
            </a:r>
            <a:r>
              <a:rPr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arge-scale face matching efficiently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4327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Due to its high efficiency, we also evaluated the face detection phase, achieving a detection time of </a:t>
            </a:r>
            <a:r>
              <a:rPr b="1"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20ms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This enables real-time processing for video or online detection applications.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8" name="Google Shape;188;p2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900" y="923075"/>
            <a:ext cx="3491226" cy="19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>
            <p:ph type="title"/>
          </p:nvPr>
        </p:nvSpPr>
        <p:spPr>
          <a:xfrm>
            <a:off x="243125" y="21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Face Matching Methodology: Evaluation and 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Face Matching Methodology: Demo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25" y="1017725"/>
            <a:ext cx="3893300" cy="186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850" y="1031325"/>
            <a:ext cx="3461557" cy="18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463" y="3023799"/>
            <a:ext cx="3657826" cy="19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3838" y="3059950"/>
            <a:ext cx="3556495" cy="1868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27"/>
          <p:cNvCxnSpPr>
            <a:stCxn id="194" idx="2"/>
          </p:cNvCxnSpPr>
          <p:nvPr/>
        </p:nvCxnSpPr>
        <p:spPr>
          <a:xfrm>
            <a:off x="4572000" y="1017725"/>
            <a:ext cx="8100" cy="408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7"/>
          <p:cNvCxnSpPr/>
          <p:nvPr/>
        </p:nvCxnSpPr>
        <p:spPr>
          <a:xfrm flipH="1">
            <a:off x="497100" y="2956225"/>
            <a:ext cx="8157900" cy="1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1" name="Google Shape;201;p27"/>
          <p:cNvSpPr/>
          <p:nvPr/>
        </p:nvSpPr>
        <p:spPr>
          <a:xfrm>
            <a:off x="1091325" y="1028700"/>
            <a:ext cx="501000" cy="8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2979281" y="1077675"/>
            <a:ext cx="732900" cy="8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1163550" y="3049800"/>
            <a:ext cx="501000" cy="8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/>
          <p:nvPr/>
        </p:nvSpPr>
        <p:spPr>
          <a:xfrm>
            <a:off x="3015525" y="3049800"/>
            <a:ext cx="732900" cy="8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/>
          <p:nvPr/>
        </p:nvSpPr>
        <p:spPr>
          <a:xfrm>
            <a:off x="5439925" y="1028700"/>
            <a:ext cx="501000" cy="8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7274125" y="1028700"/>
            <a:ext cx="671100" cy="8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5637475" y="3097050"/>
            <a:ext cx="501000" cy="8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/>
          <p:nvPr/>
        </p:nvSpPr>
        <p:spPr>
          <a:xfrm>
            <a:off x="7444225" y="3097050"/>
            <a:ext cx="732900" cy="8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 txBox="1"/>
          <p:nvPr/>
        </p:nvSpPr>
        <p:spPr>
          <a:xfrm>
            <a:off x="1078500" y="862950"/>
            <a:ext cx="671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3077325" y="872325"/>
            <a:ext cx="671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Indexing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5490050" y="858263"/>
            <a:ext cx="671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7336475" y="867638"/>
            <a:ext cx="671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Indexing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1091325" y="2862738"/>
            <a:ext cx="671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3090150" y="2872113"/>
            <a:ext cx="671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Indexing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5448013" y="2872125"/>
            <a:ext cx="671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7258950" y="2907550"/>
            <a:ext cx="671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Indexing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27"/>
          <p:cNvSpPr/>
          <p:nvPr/>
        </p:nvSpPr>
        <p:spPr>
          <a:xfrm>
            <a:off x="6825200" y="957375"/>
            <a:ext cx="1715100" cy="402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/>
          <p:nvPr/>
        </p:nvSpPr>
        <p:spPr>
          <a:xfrm>
            <a:off x="2309675" y="957375"/>
            <a:ext cx="2149500" cy="408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Face Matching Methodology: Conclusions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our studies, we present an efficient face-searching algorithm tailored to address real-world challenges in large-scale face matching. By leveraging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MTCNN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accurate face detection, achieving an impressive </a:t>
            </a:r>
            <a:r>
              <a:rPr b="1"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96.2%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accuracy, and employing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extract robust 512-dimensional face features, we ensure high reliability in feature representation. For efficient similarity searches, we integrate over </a:t>
            </a:r>
            <a:r>
              <a:rPr b="1"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million face embeddings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into a Meta-FAISS vector dataset using a combination of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IVF (Inverted File Index) and PQ (Product Quantization)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achieving an average latency of </a:t>
            </a:r>
            <a:r>
              <a:rPr b="1"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50ms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Our approach demonstrates the effectiveness of combining state-of-the-art detection, feature extraction, and indexing techniques for scalable and rapid face matching, offering practical solutions for real-world applications.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311700" y="161025"/>
            <a:ext cx="8520600" cy="4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Thanks for your attention.</a:t>
            </a: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Matching Application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Matching Introduction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and Evaluations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Face Matching Application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586550" cy="16343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825" y="1117600"/>
            <a:ext cx="2315000" cy="17041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3350" y="1062800"/>
            <a:ext cx="2999850" cy="17589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350" y="3074000"/>
            <a:ext cx="2586551" cy="1704124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2525" y="3074000"/>
            <a:ext cx="2399601" cy="1704126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3350" y="3101400"/>
            <a:ext cx="2999851" cy="17041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" name="Google Shape;73;p15"/>
          <p:cNvSpPr txBox="1"/>
          <p:nvPr/>
        </p:nvSpPr>
        <p:spPr>
          <a:xfrm>
            <a:off x="2336500" y="4778125"/>
            <a:ext cx="40308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China, your </a:t>
            </a:r>
            <a:r>
              <a:rPr b="1" i="1" lang="en" sz="13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</a:t>
            </a:r>
            <a:r>
              <a:rPr b="1" i="1" lang="en" sz="13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serves as your ID.</a:t>
            </a:r>
            <a:endParaRPr b="1" i="1" sz="13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Face Matching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Introduction (1)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50" y="1550300"/>
            <a:ext cx="1127950" cy="10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6775" y="1304313"/>
            <a:ext cx="2592201" cy="172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325" y="1304313"/>
            <a:ext cx="2592201" cy="172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3425" y="1736799"/>
            <a:ext cx="802500" cy="7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8180225" y="1006500"/>
            <a:ext cx="447300" cy="2361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8238425" y="1127100"/>
            <a:ext cx="330900" cy="3219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8238425" y="2040450"/>
            <a:ext cx="330900" cy="3219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8238425" y="2487800"/>
            <a:ext cx="330900" cy="3219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8238425" y="1558375"/>
            <a:ext cx="330900" cy="3219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8238425" y="2966850"/>
            <a:ext cx="330900" cy="3219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2160425" y="2956225"/>
            <a:ext cx="15564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 Face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(MTCNN)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5876225" y="3046200"/>
            <a:ext cx="155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Encoding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(ResNet)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7616250" y="3385075"/>
            <a:ext cx="1556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Embedding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169025" y="2585850"/>
            <a:ext cx="1556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5520" y="3909075"/>
            <a:ext cx="1058300" cy="10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425" y="3766075"/>
            <a:ext cx="393611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0600" y="3519425"/>
            <a:ext cx="447300" cy="3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07000" y="3663825"/>
            <a:ext cx="3936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68950" y="4186678"/>
            <a:ext cx="393600" cy="384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05925" y="4124000"/>
            <a:ext cx="3936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68550" y="4676234"/>
            <a:ext cx="393600" cy="427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68950" y="4687634"/>
            <a:ext cx="393600" cy="409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/>
          <p:nvPr/>
        </p:nvSpPr>
        <p:spPr>
          <a:xfrm>
            <a:off x="3595975" y="3232675"/>
            <a:ext cx="2370600" cy="191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3968950" y="3208750"/>
            <a:ext cx="1556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Facial Database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3" name="Google Shape;103;p16"/>
          <p:cNvCxnSpPr>
            <a:stCxn id="91" idx="0"/>
            <a:endCxn id="101" idx="3"/>
          </p:cNvCxnSpPr>
          <p:nvPr/>
        </p:nvCxnSpPr>
        <p:spPr>
          <a:xfrm rot="5400000">
            <a:off x="6778950" y="2572675"/>
            <a:ext cx="803100" cy="2427900"/>
          </a:xfrm>
          <a:prstGeom prst="bentConnector4">
            <a:avLst>
              <a:gd fmla="val 100887" name="adj1"/>
              <a:gd fmla="val 6602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4" name="Google Shape;104;p16"/>
          <p:cNvSpPr txBox="1"/>
          <p:nvPr/>
        </p:nvSpPr>
        <p:spPr>
          <a:xfrm>
            <a:off x="6442900" y="4188263"/>
            <a:ext cx="1556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Query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179800" y="3909075"/>
            <a:ext cx="1556400" cy="5325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Adam Smith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ID: xxxxxxx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6" name="Google Shape;106;p16"/>
          <p:cNvCxnSpPr>
            <a:stCxn id="101" idx="1"/>
            <a:endCxn id="105" idx="3"/>
          </p:cNvCxnSpPr>
          <p:nvPr/>
        </p:nvCxnSpPr>
        <p:spPr>
          <a:xfrm rot="10800000">
            <a:off x="1736275" y="4175425"/>
            <a:ext cx="18597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6"/>
          <p:cNvSpPr txBox="1"/>
          <p:nvPr/>
        </p:nvSpPr>
        <p:spPr>
          <a:xfrm>
            <a:off x="179800" y="4441563"/>
            <a:ext cx="1556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Response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8" name="Google Shape;108;p16"/>
          <p:cNvCxnSpPr>
            <a:stCxn id="105" idx="0"/>
            <a:endCxn id="92" idx="0"/>
          </p:cNvCxnSpPr>
          <p:nvPr/>
        </p:nvCxnSpPr>
        <p:spPr>
          <a:xfrm rot="10800000">
            <a:off x="947200" y="2585775"/>
            <a:ext cx="10800" cy="13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16"/>
          <p:cNvSpPr/>
          <p:nvPr/>
        </p:nvSpPr>
        <p:spPr>
          <a:xfrm>
            <a:off x="621875" y="1558375"/>
            <a:ext cx="650700" cy="70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Face Matching Introduction (2)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Approach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Popular techniques, such as approximate nearest neighbor (ANN) searches and specialized vector databases, are often employed to handle the high-dimensional embeddings efficiently. However,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balancing search speed and matching precision remains a fundamental challenge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approach leverages advanced deep learning-based feature extraction, efficient vector indexing techniques, and adaptive similarity thresholds, optimizing the search process for both accuracy and speed.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Challenges: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Variations in lighting, pose, age progression, occlusions (e.g., glasses, masks), image quality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Additionally, with large-scale databases, real-time search performance becomes a critical issue, requiring efficient similarity search algorithms and data structures to handle millions of facial embeddings while maintaining accuracy.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Face Matching Methodology: Framework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3 main components involved are: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detection and Feature extraction: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MTCNN (Multi-task Cascaded Convolutional Networks), InceptionResnetV1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indexing and Similarity search: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Facebook Faiss Vector Database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matching thresholds to enhance robustness and scalability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900" y="2993325"/>
            <a:ext cx="59431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Face Matching Methodology: Dataset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150" u="sng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VGGFace2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is a large-scale face recognition dataset. Images are downloaded from Google Image Search and have large variations in </a:t>
            </a:r>
            <a:r>
              <a:rPr lang="en" sz="1150" u="sng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pose, age, illumination, ethnicity and profession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2764075" y="4231100"/>
            <a:ext cx="51525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25" y="1707525"/>
            <a:ext cx="7859732" cy="32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23400" y="4919850"/>
            <a:ext cx="9097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</a:rPr>
              <a:t>Q. Cao, L. Shen, W. Xie, O. M. Parkhi and A. Zisserman, "</a:t>
            </a:r>
            <a:r>
              <a:rPr b="1" lang="en" sz="700">
                <a:solidFill>
                  <a:srgbClr val="333333"/>
                </a:solidFill>
                <a:highlight>
                  <a:srgbClr val="FFFFFF"/>
                </a:highlight>
              </a:rPr>
              <a:t>VGGFace2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</a:rPr>
              <a:t>: A Dataset for Recognising Faces across Pose and Age," </a:t>
            </a:r>
            <a:r>
              <a:rPr i="1" lang="en" sz="700">
                <a:solidFill>
                  <a:srgbClr val="333333"/>
                </a:solidFill>
                <a:highlight>
                  <a:srgbClr val="FFFFFF"/>
                </a:highlight>
              </a:rPr>
              <a:t>2018 13th IEEE International Conference on Automatic Face &amp; Gesture Recognition (FG 2018)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</a:rPr>
              <a:t>,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196600" y="64025"/>
            <a:ext cx="886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Face Matching Methodology: Face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Detection &amp; Feature Extraction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-91450" y="699525"/>
            <a:ext cx="4663500" cy="16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initial face localization, we apply an object detection model (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MTCNN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that can handle variations in in pose, lighting, and occlusions.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step isolates faces from backgrounds, providing normalized images for consistent feature extraction.</a:t>
            </a:r>
            <a:b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675" y="2178775"/>
            <a:ext cx="1920250" cy="284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422" y="539500"/>
            <a:ext cx="4780627" cy="42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>
            <p:ph type="title"/>
          </p:nvPr>
        </p:nvSpPr>
        <p:spPr>
          <a:xfrm>
            <a:off x="4696250" y="4663475"/>
            <a:ext cx="40701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720">
                <a:latin typeface="Times New Roman"/>
                <a:ea typeface="Times New Roman"/>
                <a:cs typeface="Times New Roman"/>
                <a:sym typeface="Times New Roman"/>
              </a:rPr>
              <a:t>MTCNN Architecture</a:t>
            </a:r>
            <a:endParaRPr b="1" sz="17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2355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Face Matching Methodology: Face Embedding Database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0" y="712925"/>
            <a:ext cx="4626900" cy="44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detection, each face is converted into a feature embedding using a pre-trained model (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Inception Resnet V1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embedding captures distinctive facial features in a high-dimensional space, allowing for accurate similarity comparisons with other embeddings in the database.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MTCNN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will return images of faces all the same size, enabling easy batch processing with the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Resnet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recognition module.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-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Thus, a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Facial Database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created for face searching.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675" y="629400"/>
            <a:ext cx="3343625" cy="40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>
            <p:ph type="title"/>
          </p:nvPr>
        </p:nvSpPr>
        <p:spPr>
          <a:xfrm>
            <a:off x="5573275" y="4663475"/>
            <a:ext cx="3415200" cy="4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Inception Resnet V1</a:t>
            </a:r>
            <a:r>
              <a:rPr b="1" lang="en" sz="1720">
                <a:latin typeface="Times New Roman"/>
                <a:ea typeface="Times New Roman"/>
                <a:cs typeface="Times New Roman"/>
                <a:sym typeface="Times New Roman"/>
              </a:rPr>
              <a:t> Architecture</a:t>
            </a:r>
            <a:endParaRPr b="1" sz="17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